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0"/>
  </p:notesMasterIdLst>
  <p:sldIdLst>
    <p:sldId id="256" r:id="rId2"/>
    <p:sldId id="258" r:id="rId3"/>
    <p:sldId id="257"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35"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6FD450-E3D2-4B31-8993-9B12F9ED36F2}" type="datetimeFigureOut">
              <a:rPr lang="en-US" smtClean="0"/>
              <a:pPr/>
              <a:t>5/24/2019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5F7F36-A064-4294-B76E-3C53EF54A5D4}" type="slidenum">
              <a:rPr lang="en-US" smtClean="0"/>
              <a:pPr/>
              <a:t>‹#›</a:t>
            </a:fld>
            <a:endParaRPr lang="en-US"/>
          </a:p>
        </p:txBody>
      </p:sp>
    </p:spTree>
    <p:extLst>
      <p:ext uri="{BB962C8B-B14F-4D97-AF65-F5344CB8AC3E}">
        <p14:creationId xmlns:p14="http://schemas.microsoft.com/office/powerpoint/2010/main" xmlns="" val="17742794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Reading online is one of the most effective reading mechanisms (Ganesh et al., 2015). Online learning has been on the rise in the recent past with less known about the reason for online classes. However, the majority of the student’s fear of signing online course (</a:t>
            </a:r>
            <a:r>
              <a:rPr lang="en-US" dirty="0" err="1" smtClean="0"/>
              <a:t>Blau</a:t>
            </a:r>
            <a:r>
              <a:rPr lang="en-US" dirty="0" smtClean="0"/>
              <a:t> et al., 2016). Majority of student lack the experience to study online. Taking an online course as opposed to a face-to-face class has its advantages.</a:t>
            </a:r>
          </a:p>
          <a:p>
            <a:endParaRPr lang="en-US" dirty="0"/>
          </a:p>
        </p:txBody>
      </p:sp>
      <p:sp>
        <p:nvSpPr>
          <p:cNvPr id="4" name="Slide Number Placeholder 3"/>
          <p:cNvSpPr>
            <a:spLocks noGrp="1"/>
          </p:cNvSpPr>
          <p:nvPr>
            <p:ph type="sldNum" sz="quarter" idx="10"/>
          </p:nvPr>
        </p:nvSpPr>
        <p:spPr/>
        <p:txBody>
          <a:bodyPr/>
          <a:lstStyle/>
          <a:p>
            <a:fld id="{225F7F36-A064-4294-B76E-3C53EF54A5D4}" type="slidenum">
              <a:rPr lang="en-US" smtClean="0"/>
              <a:pPr/>
              <a:t>2</a:t>
            </a:fld>
            <a:endParaRPr lang="en-US"/>
          </a:p>
        </p:txBody>
      </p:sp>
    </p:spTree>
    <p:extLst>
      <p:ext uri="{BB962C8B-B14F-4D97-AF65-F5344CB8AC3E}">
        <p14:creationId xmlns:p14="http://schemas.microsoft.com/office/powerpoint/2010/main" xmlns="" val="1193173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Academics and employment two affiliated life activities, and there is a need to adopt a system which poses a neutral ground for both fields. Students need classes that can fit them around their existing responsibilities and commitment in life (</a:t>
            </a:r>
            <a:r>
              <a:rPr lang="en-US" dirty="0" err="1" smtClean="0"/>
              <a:t>Slover</a:t>
            </a:r>
            <a:r>
              <a:rPr lang="en-US" dirty="0" smtClean="0"/>
              <a:t> &amp; </a:t>
            </a:r>
            <a:r>
              <a:rPr lang="en-US" dirty="0" err="1" smtClean="0"/>
              <a:t>Mandernach</a:t>
            </a:r>
            <a:r>
              <a:rPr lang="en-US" dirty="0" smtClean="0"/>
              <a:t>, 2018). Technology has suitably changed every aspect of human life, and education is hardly exceptional. There is a need to engage multimedia content as well as learning materials at a time convenient to them (Ganesh et al., 2015). Further, there is a need to address academic stress since virtual campuses are more comforting.</a:t>
            </a:r>
            <a:endParaRPr lang="en-US" dirty="0"/>
          </a:p>
        </p:txBody>
      </p:sp>
      <p:sp>
        <p:nvSpPr>
          <p:cNvPr id="4" name="Slide Number Placeholder 3"/>
          <p:cNvSpPr>
            <a:spLocks noGrp="1"/>
          </p:cNvSpPr>
          <p:nvPr>
            <p:ph type="sldNum" sz="quarter" idx="10"/>
          </p:nvPr>
        </p:nvSpPr>
        <p:spPr/>
        <p:txBody>
          <a:bodyPr/>
          <a:lstStyle/>
          <a:p>
            <a:fld id="{225F7F36-A064-4294-B76E-3C53EF54A5D4}" type="slidenum">
              <a:rPr lang="en-US" smtClean="0"/>
              <a:pPr/>
              <a:t>3</a:t>
            </a:fld>
            <a:endParaRPr lang="en-US"/>
          </a:p>
        </p:txBody>
      </p:sp>
    </p:spTree>
    <p:extLst>
      <p:ext uri="{BB962C8B-B14F-4D97-AF65-F5344CB8AC3E}">
        <p14:creationId xmlns:p14="http://schemas.microsoft.com/office/powerpoint/2010/main" xmlns="" val="1540369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Online learning has greater parks of advantages. As such, online learning is flexible since learner may choose an environment that best fits him. Online classes reduce cost and debts in regards to tuition fee, transport cost, and other costs (</a:t>
            </a:r>
            <a:r>
              <a:rPr lang="en-US" dirty="0" err="1" smtClean="0"/>
              <a:t>Slover</a:t>
            </a:r>
            <a:r>
              <a:rPr lang="en-US" dirty="0" smtClean="0"/>
              <a:t> &amp; </a:t>
            </a:r>
            <a:r>
              <a:rPr lang="en-US" dirty="0" err="1" smtClean="0"/>
              <a:t>Mandernach</a:t>
            </a:r>
            <a:r>
              <a:rPr lang="en-US" dirty="0" smtClean="0"/>
              <a:t>, 2018). It encourages advancement and hobby since the student can learn while still in their jobs. It enhances self-discipline and responsibility since student are more self-motivated as they tend to depict higher time management skills (</a:t>
            </a:r>
            <a:r>
              <a:rPr lang="en-US" dirty="0" err="1" smtClean="0"/>
              <a:t>Tichavsky</a:t>
            </a:r>
            <a:r>
              <a:rPr lang="en-US" dirty="0" smtClean="0"/>
              <a:t> et al., 2015). There are more choices for course and subject; thus, a student can venture in any course of interest at any time of his or her wish.</a:t>
            </a:r>
            <a:endParaRPr lang="en-US" dirty="0"/>
          </a:p>
        </p:txBody>
      </p:sp>
      <p:sp>
        <p:nvSpPr>
          <p:cNvPr id="4" name="Slide Number Placeholder 3"/>
          <p:cNvSpPr>
            <a:spLocks noGrp="1"/>
          </p:cNvSpPr>
          <p:nvPr>
            <p:ph type="sldNum" sz="quarter" idx="10"/>
          </p:nvPr>
        </p:nvSpPr>
        <p:spPr/>
        <p:txBody>
          <a:bodyPr/>
          <a:lstStyle/>
          <a:p>
            <a:fld id="{225F7F36-A064-4294-B76E-3C53EF54A5D4}" type="slidenum">
              <a:rPr lang="en-US" smtClean="0"/>
              <a:pPr/>
              <a:t>4</a:t>
            </a:fld>
            <a:endParaRPr lang="en-US"/>
          </a:p>
        </p:txBody>
      </p:sp>
    </p:spTree>
    <p:extLst>
      <p:ext uri="{BB962C8B-B14F-4D97-AF65-F5344CB8AC3E}">
        <p14:creationId xmlns:p14="http://schemas.microsoft.com/office/powerpoint/2010/main" xmlns="" val="1241730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Enrolling on online classes will transform the quality of education in multiple ways.  As such, the student is extended to cover different activities as defined by the curriculum. The student will be able to learn more than they do in traditional courses (Arias et al., 2016). Retention rates will be higher with online learning since online learning platforms are quite accommodating, and they will fit the interests of many. Online classes will facilitate reduced distractions. eLearning will be a greener option in the future for those who are interested in advancing their education.</a:t>
            </a:r>
          </a:p>
          <a:p>
            <a:endParaRPr lang="en-US" dirty="0"/>
          </a:p>
        </p:txBody>
      </p:sp>
      <p:sp>
        <p:nvSpPr>
          <p:cNvPr id="4" name="Slide Number Placeholder 3"/>
          <p:cNvSpPr>
            <a:spLocks noGrp="1"/>
          </p:cNvSpPr>
          <p:nvPr>
            <p:ph type="sldNum" sz="quarter" idx="10"/>
          </p:nvPr>
        </p:nvSpPr>
        <p:spPr/>
        <p:txBody>
          <a:bodyPr/>
          <a:lstStyle/>
          <a:p>
            <a:fld id="{225F7F36-A064-4294-B76E-3C53EF54A5D4}" type="slidenum">
              <a:rPr lang="en-US" smtClean="0"/>
              <a:pPr/>
              <a:t>5</a:t>
            </a:fld>
            <a:endParaRPr lang="en-US"/>
          </a:p>
        </p:txBody>
      </p:sp>
    </p:spTree>
    <p:extLst>
      <p:ext uri="{BB962C8B-B14F-4D97-AF65-F5344CB8AC3E}">
        <p14:creationId xmlns:p14="http://schemas.microsoft.com/office/powerpoint/2010/main" xmlns="" val="355568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Online learning is more beneficial. Online learning integrated cutting edge technology in education. As such, it has allowed for conduction of discussion forums, video lectures, online texts and libraries, virtual classes, and web video. We should not hesitate in subscribing to this technology.</a:t>
            </a:r>
          </a:p>
          <a:p>
            <a:endParaRPr lang="en-US" dirty="0"/>
          </a:p>
        </p:txBody>
      </p:sp>
      <p:sp>
        <p:nvSpPr>
          <p:cNvPr id="4" name="Slide Number Placeholder 3"/>
          <p:cNvSpPr>
            <a:spLocks noGrp="1"/>
          </p:cNvSpPr>
          <p:nvPr>
            <p:ph type="sldNum" sz="quarter" idx="10"/>
          </p:nvPr>
        </p:nvSpPr>
        <p:spPr/>
        <p:txBody>
          <a:bodyPr/>
          <a:lstStyle/>
          <a:p>
            <a:fld id="{225F7F36-A064-4294-B76E-3C53EF54A5D4}" type="slidenum">
              <a:rPr lang="en-US" smtClean="0"/>
              <a:pPr/>
              <a:t>6</a:t>
            </a:fld>
            <a:endParaRPr lang="en-US"/>
          </a:p>
        </p:txBody>
      </p:sp>
    </p:spTree>
    <p:extLst>
      <p:ext uri="{BB962C8B-B14F-4D97-AF65-F5344CB8AC3E}">
        <p14:creationId xmlns:p14="http://schemas.microsoft.com/office/powerpoint/2010/main" xmlns="" val="2876586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2CD19A0-1483-4736-90A5-0D28A9165B24}" type="datetimeFigureOut">
              <a:rPr lang="en-US" smtClean="0"/>
              <a:pPr/>
              <a:t>5/24/2019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780A4-44DA-4565-A109-0C7A7A3AB997}" type="slidenum">
              <a:rPr lang="en-US" smtClean="0"/>
              <a:pPr/>
              <a:t>‹#›</a:t>
            </a:fld>
            <a:endParaRPr lang="en-US"/>
          </a:p>
        </p:txBody>
      </p:sp>
    </p:spTree>
    <p:extLst>
      <p:ext uri="{BB962C8B-B14F-4D97-AF65-F5344CB8AC3E}">
        <p14:creationId xmlns:p14="http://schemas.microsoft.com/office/powerpoint/2010/main" xmlns="" val="33045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2CD19A0-1483-4736-90A5-0D28A9165B24}" type="datetimeFigureOut">
              <a:rPr lang="en-US" smtClean="0"/>
              <a:pPr/>
              <a:t>5/24/2019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780A4-44DA-4565-A109-0C7A7A3AB997}" type="slidenum">
              <a:rPr lang="en-US" smtClean="0"/>
              <a:pPr/>
              <a:t>‹#›</a:t>
            </a:fld>
            <a:endParaRPr lang="en-US"/>
          </a:p>
        </p:txBody>
      </p:sp>
    </p:spTree>
    <p:extLst>
      <p:ext uri="{BB962C8B-B14F-4D97-AF65-F5344CB8AC3E}">
        <p14:creationId xmlns:p14="http://schemas.microsoft.com/office/powerpoint/2010/main" xmlns="" val="3211555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CD19A0-1483-4736-90A5-0D28A9165B24}" type="datetimeFigureOut">
              <a:rPr lang="en-US" smtClean="0"/>
              <a:pPr/>
              <a:t>5/24/2019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780A4-44DA-4565-A109-0C7A7A3AB997}" type="slidenum">
              <a:rPr lang="en-US" smtClean="0"/>
              <a:pPr/>
              <a:t>‹#›</a:t>
            </a:fld>
            <a:endParaRPr lang="en-US"/>
          </a:p>
        </p:txBody>
      </p:sp>
    </p:spTree>
    <p:extLst>
      <p:ext uri="{BB962C8B-B14F-4D97-AF65-F5344CB8AC3E}">
        <p14:creationId xmlns:p14="http://schemas.microsoft.com/office/powerpoint/2010/main" xmlns="" val="3085108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2CD19A0-1483-4736-90A5-0D28A9165B24}" type="datetimeFigureOut">
              <a:rPr lang="en-US" smtClean="0"/>
              <a:pPr/>
              <a:t>5/24/2019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6780A4-44DA-4565-A109-0C7A7A3AB997}" type="slidenum">
              <a:rPr lang="en-US" smtClean="0"/>
              <a:pPr/>
              <a:t>‹#›</a:t>
            </a:fld>
            <a:endParaRPr lang="en-US"/>
          </a:p>
        </p:txBody>
      </p:sp>
    </p:spTree>
    <p:extLst>
      <p:ext uri="{BB962C8B-B14F-4D97-AF65-F5344CB8AC3E}">
        <p14:creationId xmlns:p14="http://schemas.microsoft.com/office/powerpoint/2010/main" xmlns="" val="2175245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CD19A0-1483-4736-90A5-0D28A9165B24}" type="datetimeFigureOut">
              <a:rPr lang="en-US" smtClean="0"/>
              <a:pPr/>
              <a:t>5/24/2019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6780A4-44DA-4565-A109-0C7A7A3AB997}" type="slidenum">
              <a:rPr lang="en-US" smtClean="0"/>
              <a:pPr/>
              <a:t>‹#›</a:t>
            </a:fld>
            <a:endParaRPr lang="en-US"/>
          </a:p>
        </p:txBody>
      </p:sp>
    </p:spTree>
    <p:extLst>
      <p:ext uri="{BB962C8B-B14F-4D97-AF65-F5344CB8AC3E}">
        <p14:creationId xmlns:p14="http://schemas.microsoft.com/office/powerpoint/2010/main" xmlns="" val="176986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2CD19A0-1483-4736-90A5-0D28A9165B24}" type="datetimeFigureOut">
              <a:rPr lang="en-US" smtClean="0"/>
              <a:pPr/>
              <a:t>5/24/2019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6780A4-44DA-4565-A109-0C7A7A3AB997}" type="slidenum">
              <a:rPr lang="en-US" smtClean="0"/>
              <a:pPr/>
              <a:t>‹#›</a:t>
            </a:fld>
            <a:endParaRPr lang="en-US"/>
          </a:p>
        </p:txBody>
      </p:sp>
    </p:spTree>
    <p:extLst>
      <p:ext uri="{BB962C8B-B14F-4D97-AF65-F5344CB8AC3E}">
        <p14:creationId xmlns:p14="http://schemas.microsoft.com/office/powerpoint/2010/main" xmlns="" val="4119190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CD19A0-1483-4736-90A5-0D28A9165B24}" type="datetimeFigureOut">
              <a:rPr lang="en-US" smtClean="0"/>
              <a:pPr/>
              <a:t>5/24/2019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6780A4-44DA-4565-A109-0C7A7A3AB997}" type="slidenum">
              <a:rPr lang="en-US" smtClean="0"/>
              <a:pPr/>
              <a:t>‹#›</a:t>
            </a:fld>
            <a:endParaRPr lang="en-US"/>
          </a:p>
        </p:txBody>
      </p:sp>
    </p:spTree>
    <p:extLst>
      <p:ext uri="{BB962C8B-B14F-4D97-AF65-F5344CB8AC3E}">
        <p14:creationId xmlns:p14="http://schemas.microsoft.com/office/powerpoint/2010/main" xmlns="" val="751672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02CD19A0-1483-4736-90A5-0D28A9165B24}" type="datetimeFigureOut">
              <a:rPr lang="en-US" smtClean="0"/>
              <a:pPr/>
              <a:t>5/24/2019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6780A4-44DA-4565-A109-0C7A7A3AB997}" type="slidenum">
              <a:rPr lang="en-US" smtClean="0"/>
              <a:pPr/>
              <a:t>‹#›</a:t>
            </a:fld>
            <a:endParaRPr lang="en-US"/>
          </a:p>
        </p:txBody>
      </p:sp>
    </p:spTree>
    <p:extLst>
      <p:ext uri="{BB962C8B-B14F-4D97-AF65-F5344CB8AC3E}">
        <p14:creationId xmlns:p14="http://schemas.microsoft.com/office/powerpoint/2010/main" xmlns="" val="3659572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6780A4-44DA-4565-A109-0C7A7A3AB997}" type="slidenum">
              <a:rPr lang="en-US" smtClean="0"/>
              <a:pPr/>
              <a:t>‹#›</a:t>
            </a:fld>
            <a:endParaRPr lang="en-US"/>
          </a:p>
        </p:txBody>
      </p:sp>
      <p:sp>
        <p:nvSpPr>
          <p:cNvPr id="5" name="Date Placeholder 4"/>
          <p:cNvSpPr>
            <a:spLocks noGrp="1"/>
          </p:cNvSpPr>
          <p:nvPr>
            <p:ph type="dt" sz="half" idx="10"/>
          </p:nvPr>
        </p:nvSpPr>
        <p:spPr/>
        <p:txBody>
          <a:bodyPr/>
          <a:lstStyle/>
          <a:p>
            <a:fld id="{02CD19A0-1483-4736-90A5-0D28A9165B24}" type="datetimeFigureOut">
              <a:rPr lang="en-US" smtClean="0"/>
              <a:pPr/>
              <a:t>5/24/2019</a:t>
            </a:fld>
            <a:endParaRPr lang="en-US"/>
          </a:p>
        </p:txBody>
      </p:sp>
    </p:spTree>
    <p:extLst>
      <p:ext uri="{BB962C8B-B14F-4D97-AF65-F5344CB8AC3E}">
        <p14:creationId xmlns:p14="http://schemas.microsoft.com/office/powerpoint/2010/main" xmlns="" val="4243907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CD19A0-1483-4736-90A5-0D28A9165B24}" type="datetimeFigureOut">
              <a:rPr lang="en-US" smtClean="0"/>
              <a:pPr/>
              <a:t>5/24/2019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780A4-44DA-4565-A109-0C7A7A3AB997}" type="slidenum">
              <a:rPr lang="en-US" smtClean="0"/>
              <a:pPr/>
              <a:t>‹#›</a:t>
            </a:fld>
            <a:endParaRPr lang="en-US"/>
          </a:p>
        </p:txBody>
      </p:sp>
    </p:spTree>
    <p:extLst>
      <p:ext uri="{BB962C8B-B14F-4D97-AF65-F5344CB8AC3E}">
        <p14:creationId xmlns:p14="http://schemas.microsoft.com/office/powerpoint/2010/main" xmlns="" val="2224002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CD19A0-1483-4736-90A5-0D28A9165B24}" type="datetimeFigureOut">
              <a:rPr lang="en-US" smtClean="0"/>
              <a:pPr/>
              <a:t>5/24/2019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780A4-44DA-4565-A109-0C7A7A3AB997}"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5191836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CD19A0-1483-4736-90A5-0D28A9165B24}" type="datetimeFigureOut">
              <a:rPr lang="en-US" smtClean="0"/>
              <a:pPr/>
              <a:t>5/24/2019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780A4-44DA-4565-A109-0C7A7A3AB997}" type="slidenum">
              <a:rPr lang="en-US" smtClean="0"/>
              <a:pPr/>
              <a:t>‹#›</a:t>
            </a:fld>
            <a:endParaRPr lang="en-US"/>
          </a:p>
        </p:txBody>
      </p:sp>
    </p:spTree>
    <p:extLst>
      <p:ext uri="{BB962C8B-B14F-4D97-AF65-F5344CB8AC3E}">
        <p14:creationId xmlns:p14="http://schemas.microsoft.com/office/powerpoint/2010/main" xmlns="" val="583935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CD19A0-1483-4736-90A5-0D28A9165B24}" type="datetimeFigureOut">
              <a:rPr lang="en-US" smtClean="0"/>
              <a:pPr/>
              <a:t>5/24/2019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780A4-44DA-4565-A109-0C7A7A3AB997}"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417490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2CD19A0-1483-4736-90A5-0D28A9165B24}" type="datetimeFigureOut">
              <a:rPr lang="en-US" smtClean="0"/>
              <a:pPr/>
              <a:t>5/24/2019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780A4-44DA-4565-A109-0C7A7A3AB997}" type="slidenum">
              <a:rPr lang="en-US" smtClean="0"/>
              <a:pPr/>
              <a:t>‹#›</a:t>
            </a:fld>
            <a:endParaRPr lang="en-US"/>
          </a:p>
        </p:txBody>
      </p:sp>
    </p:spTree>
    <p:extLst>
      <p:ext uri="{BB962C8B-B14F-4D97-AF65-F5344CB8AC3E}">
        <p14:creationId xmlns:p14="http://schemas.microsoft.com/office/powerpoint/2010/main" xmlns="" val="39138271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2CD19A0-1483-4736-90A5-0D28A9165B24}" type="datetimeFigureOut">
              <a:rPr lang="en-US" smtClean="0"/>
              <a:pPr/>
              <a:t>5/24/2019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780A4-44DA-4565-A109-0C7A7A3AB997}" type="slidenum">
              <a:rPr lang="en-US" smtClean="0"/>
              <a:pPr/>
              <a:t>‹#›</a:t>
            </a:fld>
            <a:endParaRPr lang="en-US"/>
          </a:p>
        </p:txBody>
      </p:sp>
    </p:spTree>
    <p:extLst>
      <p:ext uri="{BB962C8B-B14F-4D97-AF65-F5344CB8AC3E}">
        <p14:creationId xmlns:p14="http://schemas.microsoft.com/office/powerpoint/2010/main" xmlns="" val="7196957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2CD19A0-1483-4736-90A5-0D28A9165B24}" type="datetimeFigureOut">
              <a:rPr lang="en-US" smtClean="0"/>
              <a:pPr/>
              <a:t>5/24/2019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780A4-44DA-4565-A109-0C7A7A3AB997}" type="slidenum">
              <a:rPr lang="en-US" smtClean="0"/>
              <a:pPr/>
              <a:t>‹#›</a:t>
            </a:fld>
            <a:endParaRPr lang="en-US"/>
          </a:p>
        </p:txBody>
      </p:sp>
    </p:spTree>
    <p:extLst>
      <p:ext uri="{BB962C8B-B14F-4D97-AF65-F5344CB8AC3E}">
        <p14:creationId xmlns:p14="http://schemas.microsoft.com/office/powerpoint/2010/main" xmlns="" val="690838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2CD19A0-1483-4736-90A5-0D28A9165B24}" type="datetimeFigureOut">
              <a:rPr lang="en-US" smtClean="0"/>
              <a:pPr/>
              <a:t>5/24/2019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36780A4-44DA-4565-A109-0C7A7A3AB997}" type="slidenum">
              <a:rPr lang="en-US" smtClean="0"/>
              <a:pPr/>
              <a:t>‹#›</a:t>
            </a:fld>
            <a:endParaRPr lang="en-US"/>
          </a:p>
        </p:txBody>
      </p:sp>
    </p:spTree>
    <p:extLst>
      <p:ext uri="{BB962C8B-B14F-4D97-AF65-F5344CB8AC3E}">
        <p14:creationId xmlns:p14="http://schemas.microsoft.com/office/powerpoint/2010/main" xmlns="" val="328787453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32114" y="2547257"/>
            <a:ext cx="10515600" cy="1951946"/>
          </a:xfrm>
        </p:spPr>
        <p:txBody>
          <a:bodyPr>
            <a:normAutofit/>
          </a:bodyPr>
          <a:lstStyle/>
          <a:p>
            <a:pPr algn="ctr"/>
            <a:r>
              <a:rPr lang="en-US" sz="2800" dirty="0">
                <a:solidFill>
                  <a:schemeClr val="accent1">
                    <a:lumMod val="75000"/>
                  </a:schemeClr>
                </a:solidFill>
                <a:latin typeface="Times New Roman" panose="02020603050405020304" pitchFamily="18" charset="0"/>
                <a:cs typeface="Times New Roman" panose="02020603050405020304" pitchFamily="18" charset="0"/>
              </a:rPr>
              <a:t>Persuasive </a:t>
            </a: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Speech</a:t>
            </a:r>
            <a:br>
              <a:rPr lang="en-US" sz="2800" dirty="0" smtClean="0">
                <a:solidFill>
                  <a:schemeClr val="accent1">
                    <a:lumMod val="75000"/>
                  </a:schemeClr>
                </a:solidFill>
                <a:latin typeface="Times New Roman" panose="02020603050405020304" pitchFamily="18" charset="0"/>
                <a:cs typeface="Times New Roman" panose="02020603050405020304" pitchFamily="18" charset="0"/>
              </a:rPr>
            </a:br>
            <a:r>
              <a:rPr lang="en-US" sz="2800" dirty="0">
                <a:solidFill>
                  <a:schemeClr val="accent1">
                    <a:lumMod val="75000"/>
                  </a:schemeClr>
                </a:solidFill>
                <a:latin typeface="Times New Roman" panose="02020603050405020304" pitchFamily="18" charset="0"/>
                <a:cs typeface="Times New Roman" panose="02020603050405020304" pitchFamily="18" charset="0"/>
              </a:rPr>
              <a:t/>
            </a:r>
            <a:br>
              <a:rPr lang="en-US" sz="2800" dirty="0">
                <a:solidFill>
                  <a:schemeClr val="accent1">
                    <a:lumMod val="75000"/>
                  </a:schemeClr>
                </a:solidFill>
                <a:latin typeface="Times New Roman" panose="02020603050405020304" pitchFamily="18" charset="0"/>
                <a:cs typeface="Times New Roman" panose="02020603050405020304" pitchFamily="18" charset="0"/>
              </a:rPr>
            </a:b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Online </a:t>
            </a:r>
            <a:r>
              <a:rPr lang="en-US" sz="2800" dirty="0">
                <a:solidFill>
                  <a:schemeClr val="accent1">
                    <a:lumMod val="75000"/>
                  </a:schemeClr>
                </a:solidFill>
                <a:latin typeface="Times New Roman" panose="02020603050405020304" pitchFamily="18" charset="0"/>
                <a:cs typeface="Times New Roman" panose="02020603050405020304" pitchFamily="18" charset="0"/>
              </a:rPr>
              <a:t>Classes are </a:t>
            </a: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Better </a:t>
            </a: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than Face-to-Face </a:t>
            </a:r>
            <a:r>
              <a:rPr lang="en-US" sz="2800" dirty="0">
                <a:solidFill>
                  <a:schemeClr val="accent1">
                    <a:lumMod val="75000"/>
                  </a:schemeClr>
                </a:solidFill>
                <a:latin typeface="Times New Roman" panose="02020603050405020304" pitchFamily="18" charset="0"/>
                <a:cs typeface="Times New Roman" panose="02020603050405020304" pitchFamily="18" charset="0"/>
              </a:rPr>
              <a:t>C</a:t>
            </a: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lasses </a:t>
            </a:r>
            <a:endParaRPr lang="en-US" sz="2800"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692670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1069298"/>
          </a:xfrm>
        </p:spPr>
        <p:txBody>
          <a:bodyPr/>
          <a:lstStyle/>
          <a:p>
            <a:pPr algn="ctr"/>
            <a:r>
              <a:rPr lang="en-US" sz="2800" dirty="0">
                <a:solidFill>
                  <a:schemeClr val="accent1">
                    <a:lumMod val="75000"/>
                  </a:schemeClr>
                </a:solidFill>
                <a:latin typeface="Times New Roman" panose="02020603050405020304" pitchFamily="18" charset="0"/>
                <a:cs typeface="Times New Roman" panose="02020603050405020304" pitchFamily="18" charset="0"/>
              </a:rPr>
              <a:t>Introduction</a:t>
            </a:r>
          </a:p>
        </p:txBody>
      </p:sp>
      <p:sp>
        <p:nvSpPr>
          <p:cNvPr id="4" name="Content Placeholder 3"/>
          <p:cNvSpPr>
            <a:spLocks noGrp="1"/>
          </p:cNvSpPr>
          <p:nvPr>
            <p:ph sz="half" idx="1"/>
          </p:nvPr>
        </p:nvSpPr>
        <p:spPr>
          <a:xfrm>
            <a:off x="677334" y="1678898"/>
            <a:ext cx="4184035" cy="3880772"/>
          </a:xfrm>
        </p:spPr>
        <p:txBody>
          <a:bodyPr>
            <a:normAutofit fontScale="85000" lnSpcReduction="20000"/>
          </a:bodyPr>
          <a:lstStyle/>
          <a:p>
            <a:pPr marL="0" indent="0">
              <a:buNone/>
            </a:pPr>
            <a:r>
              <a:rPr lang="en-US" sz="2000" dirty="0">
                <a:latin typeface="Times New Roman" panose="02020603050405020304" pitchFamily="18" charset="0"/>
                <a:cs typeface="Times New Roman" panose="02020603050405020304" pitchFamily="18" charset="0"/>
              </a:rPr>
              <a:t>Should we take our next course online, or should we stick to the face-to-face classes?</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Online learning has been on the rise in the recent past.</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Less is known about the reason for online classes (</a:t>
            </a:r>
            <a:r>
              <a:rPr lang="en-US" sz="2000" dirty="0" err="1">
                <a:latin typeface="Times New Roman" panose="02020603050405020304" pitchFamily="18" charset="0"/>
                <a:cs typeface="Times New Roman" panose="02020603050405020304" pitchFamily="18" charset="0"/>
              </a:rPr>
              <a:t>Blau</a:t>
            </a:r>
            <a:r>
              <a:rPr lang="en-US" sz="2000" dirty="0">
                <a:latin typeface="Times New Roman" panose="02020603050405020304" pitchFamily="18" charset="0"/>
                <a:cs typeface="Times New Roman" panose="02020603050405020304" pitchFamily="18" charset="0"/>
              </a:rPr>
              <a:t> et al., 2016).</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Majority of student’s fear of signing online course.</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Majority of student lack experience to study online (Ganesh, </a:t>
            </a:r>
            <a:r>
              <a:rPr lang="en-US" sz="2000" dirty="0" err="1">
                <a:latin typeface="Times New Roman" panose="02020603050405020304" pitchFamily="18" charset="0"/>
                <a:cs typeface="Times New Roman" panose="02020603050405020304" pitchFamily="18" charset="0"/>
              </a:rPr>
              <a:t>Paswan</a:t>
            </a:r>
            <a:r>
              <a:rPr lang="en-US" sz="2000" dirty="0">
                <a:latin typeface="Times New Roman" panose="02020603050405020304" pitchFamily="18" charset="0"/>
                <a:cs typeface="Times New Roman" panose="02020603050405020304" pitchFamily="18" charset="0"/>
              </a:rPr>
              <a:t>, &amp; Sun, 2015).</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Taking an online course as opposed to a face-to-face class definitely has its advantages.</a:t>
            </a:r>
          </a:p>
          <a:p>
            <a:pPr marL="0" indent="0">
              <a:buNone/>
            </a:pPr>
            <a:endParaRPr lang="en-US" sz="2000" dirty="0">
              <a:latin typeface="Times New Roman" panose="02020603050405020304" pitchFamily="18" charset="0"/>
              <a:cs typeface="Times New Roman" panose="02020603050405020304" pitchFamily="18" charset="0"/>
            </a:endParaRPr>
          </a:p>
        </p:txBody>
      </p:sp>
      <p:pic>
        <p:nvPicPr>
          <p:cNvPr id="7" name="Content Placeholder 6"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089525" y="1783830"/>
            <a:ext cx="4908914" cy="3882452"/>
          </a:xfrm>
        </p:spPr>
      </p:pic>
    </p:spTree>
    <p:extLst>
      <p:ext uri="{BB962C8B-B14F-4D97-AF65-F5344CB8AC3E}">
        <p14:creationId xmlns:p14="http://schemas.microsoft.com/office/powerpoint/2010/main" xmlns="" val="2163265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2800" dirty="0">
                <a:solidFill>
                  <a:schemeClr val="accent1">
                    <a:lumMod val="75000"/>
                  </a:schemeClr>
                </a:solidFill>
                <a:latin typeface="Times New Roman" panose="02020603050405020304" pitchFamily="18" charset="0"/>
                <a:cs typeface="Times New Roman" panose="02020603050405020304" pitchFamily="18" charset="0"/>
              </a:rPr>
              <a:t>The </a:t>
            </a: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Need </a:t>
            </a:r>
            <a:r>
              <a:rPr lang="en-US" sz="2800" dirty="0">
                <a:solidFill>
                  <a:schemeClr val="accent1">
                    <a:lumMod val="75000"/>
                  </a:schemeClr>
                </a:solidFill>
                <a:latin typeface="Times New Roman" panose="02020603050405020304" pitchFamily="18" charset="0"/>
                <a:cs typeface="Times New Roman" panose="02020603050405020304" pitchFamily="18" charset="0"/>
              </a:rPr>
              <a:t>for Online </a:t>
            </a: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Classes</a:t>
            </a:r>
            <a:endParaRPr lang="en-US" sz="28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1"/>
          </p:nvPr>
        </p:nvSpPr>
        <p:spPr>
          <a:xfrm>
            <a:off x="791633" y="1945940"/>
            <a:ext cx="4439934" cy="3880772"/>
          </a:xfrm>
        </p:spPr>
        <p:txBody>
          <a:bodyPr>
            <a:normAutofit fontScale="92500" lnSpcReduction="20000"/>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Students need classes that can fit them around their current responsibilities and commitment.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Technology has suitably changed every aspect of human life, and education is hardly exceptional (</a:t>
            </a:r>
            <a:r>
              <a:rPr lang="en-US" sz="2000" dirty="0" err="1" smtClean="0">
                <a:latin typeface="Times New Roman" panose="02020603050405020304" pitchFamily="18" charset="0"/>
                <a:cs typeface="Times New Roman" panose="02020603050405020304" pitchFamily="18" charset="0"/>
              </a:rPr>
              <a:t>Slover</a:t>
            </a:r>
            <a:r>
              <a:rPr lang="en-US" sz="2000" dirty="0" smtClean="0">
                <a:latin typeface="Times New Roman" panose="02020603050405020304" pitchFamily="18" charset="0"/>
                <a:cs typeface="Times New Roman" panose="02020603050405020304" pitchFamily="18" charset="0"/>
              </a:rPr>
              <a:t> &amp; </a:t>
            </a:r>
            <a:r>
              <a:rPr lang="en-US" sz="2000" dirty="0" err="1" smtClean="0">
                <a:latin typeface="Times New Roman" panose="02020603050405020304" pitchFamily="18" charset="0"/>
                <a:cs typeface="Times New Roman" panose="02020603050405020304" pitchFamily="18" charset="0"/>
              </a:rPr>
              <a:t>Mandernach</a:t>
            </a:r>
            <a:r>
              <a:rPr lang="en-US" sz="2000" dirty="0" smtClean="0">
                <a:latin typeface="Times New Roman" panose="02020603050405020304" pitchFamily="18" charset="0"/>
                <a:cs typeface="Times New Roman" panose="02020603050405020304" pitchFamily="18" charset="0"/>
              </a:rPr>
              <a:t>, 2018).</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There is a need to engage multimedia content as well as learning materials at a time convenient to them.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There is a need to address academic stress (Ganesh et al., 2015).</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Virtual campuses are more comforting. </a:t>
            </a:r>
          </a:p>
          <a:p>
            <a:pPr marL="0" indent="0">
              <a:buNone/>
            </a:pPr>
            <a:endParaRPr lang="en-US" sz="2000" dirty="0">
              <a:latin typeface="Times New Roman" panose="02020603050405020304" pitchFamily="18" charset="0"/>
              <a:cs typeface="Times New Roman" panose="02020603050405020304" pitchFamily="18" charset="0"/>
            </a:endParaRPr>
          </a:p>
        </p:txBody>
      </p:sp>
      <p:pic>
        <p:nvPicPr>
          <p:cNvPr id="6" name="Content Placeholder 5"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449289" y="1930400"/>
            <a:ext cx="4908914" cy="3765862"/>
          </a:xfrm>
        </p:spPr>
      </p:pic>
    </p:spTree>
    <p:extLst>
      <p:ext uri="{BB962C8B-B14F-4D97-AF65-F5344CB8AC3E}">
        <p14:creationId xmlns:p14="http://schemas.microsoft.com/office/powerpoint/2010/main" xmlns="" val="2706105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54308"/>
          </a:xfrm>
        </p:spPr>
        <p:txBody>
          <a:bodyPr>
            <a:normAutofit/>
          </a:bodyPr>
          <a:lstStyle/>
          <a:p>
            <a:pPr algn="ctr"/>
            <a:r>
              <a:rPr lang="en-US" sz="2800" dirty="0">
                <a:latin typeface="Times New Roman" panose="02020603050405020304" pitchFamily="18" charset="0"/>
                <a:cs typeface="Times New Roman" panose="02020603050405020304" pitchFamily="18" charset="0"/>
              </a:rPr>
              <a:t>Advantages of </a:t>
            </a:r>
            <a:r>
              <a:rPr lang="en-US" sz="2800" dirty="0" smtClean="0">
                <a:latin typeface="Times New Roman" panose="02020603050405020304" pitchFamily="18" charset="0"/>
                <a:cs typeface="Times New Roman" panose="02020603050405020304" pitchFamily="18" charset="0"/>
              </a:rPr>
              <a:t>Online Classes</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663908"/>
            <a:ext cx="4184035" cy="3880772"/>
          </a:xfrm>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Online learning is flexible (</a:t>
            </a:r>
            <a:r>
              <a:rPr lang="en-US" sz="2000" dirty="0" err="1" smtClean="0">
                <a:latin typeface="Times New Roman" panose="02020603050405020304" pitchFamily="18" charset="0"/>
                <a:cs typeface="Times New Roman" panose="02020603050405020304" pitchFamily="18" charset="0"/>
              </a:rPr>
              <a:t>Slover</a:t>
            </a:r>
            <a:r>
              <a:rPr lang="en-US" sz="2000" dirty="0" smtClean="0">
                <a:latin typeface="Times New Roman" panose="02020603050405020304" pitchFamily="18" charset="0"/>
                <a:cs typeface="Times New Roman" panose="02020603050405020304" pitchFamily="18" charset="0"/>
              </a:rPr>
              <a:t> &amp; </a:t>
            </a:r>
            <a:r>
              <a:rPr lang="en-US" sz="2000" dirty="0" err="1" smtClean="0">
                <a:latin typeface="Times New Roman" panose="02020603050405020304" pitchFamily="18" charset="0"/>
                <a:cs typeface="Times New Roman" panose="02020603050405020304" pitchFamily="18" charset="0"/>
              </a:rPr>
              <a:t>Mandernach</a:t>
            </a:r>
            <a:r>
              <a:rPr lang="en-US" sz="2000" dirty="0" smtClean="0">
                <a:latin typeface="Times New Roman" panose="02020603050405020304" pitchFamily="18" charset="0"/>
                <a:cs typeface="Times New Roman" panose="02020603050405020304" pitchFamily="18" charset="0"/>
              </a:rPr>
              <a:t>, 2018).</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Reduces costs.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Career advancement and hobby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Self-discipline and responsibility (</a:t>
            </a:r>
            <a:r>
              <a:rPr lang="en-US" sz="2000" dirty="0" err="1" smtClean="0">
                <a:latin typeface="Times New Roman" panose="02020603050405020304" pitchFamily="18" charset="0"/>
                <a:cs typeface="Times New Roman" panose="02020603050405020304" pitchFamily="18" charset="0"/>
              </a:rPr>
              <a:t>Tichavsky</a:t>
            </a:r>
            <a:r>
              <a:rPr lang="en-US" sz="2000" dirty="0" smtClean="0">
                <a:latin typeface="Times New Roman" panose="02020603050405020304" pitchFamily="18" charset="0"/>
                <a:cs typeface="Times New Roman" panose="02020603050405020304" pitchFamily="18" charset="0"/>
              </a:rPr>
              <a:t> et al., 2015).</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More choices for subject topics</a:t>
            </a:r>
          </a:p>
          <a:p>
            <a:pPr marL="0" indent="0">
              <a:buNone/>
            </a:pPr>
            <a:endParaRPr lang="en-US" sz="2000" dirty="0">
              <a:latin typeface="Times New Roman" panose="02020603050405020304" pitchFamily="18" charset="0"/>
              <a:cs typeface="Times New Roman" panose="02020603050405020304" pitchFamily="18" charset="0"/>
            </a:endParaRPr>
          </a:p>
        </p:txBody>
      </p:sp>
      <p:pic>
        <p:nvPicPr>
          <p:cNvPr id="5" name="Content Placeholder 4"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684680" y="1663908"/>
            <a:ext cx="3964076" cy="3268568"/>
          </a:xfrm>
        </p:spPr>
      </p:pic>
    </p:spTree>
    <p:extLst>
      <p:ext uri="{BB962C8B-B14F-4D97-AF65-F5344CB8AC3E}">
        <p14:creationId xmlns:p14="http://schemas.microsoft.com/office/powerpoint/2010/main" xmlns="" val="17636275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Future of </a:t>
            </a:r>
            <a:r>
              <a:rPr lang="en-US" sz="2800" dirty="0" smtClean="0">
                <a:latin typeface="Times New Roman" panose="02020603050405020304" pitchFamily="18" charset="0"/>
                <a:cs typeface="Times New Roman" panose="02020603050405020304" pitchFamily="18" charset="0"/>
              </a:rPr>
              <a:t>Online Learning Classes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815815"/>
            <a:ext cx="4184035" cy="3880772"/>
          </a:xfrm>
        </p:spPr>
        <p:txBody>
          <a:bodyPr>
            <a:normAutofit fontScale="92500" lnSpcReduction="10000"/>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Enrolling </a:t>
            </a:r>
            <a:r>
              <a:rPr lang="en-US" sz="2000" dirty="0">
                <a:latin typeface="Times New Roman" panose="02020603050405020304" pitchFamily="18" charset="0"/>
                <a:cs typeface="Times New Roman" panose="02020603050405020304" pitchFamily="18" charset="0"/>
              </a:rPr>
              <a:t>on online classes will transform the quality of education in multiple ways.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student will be able to learn more than they do in traditional courses.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Retention rates will be higher with online learning.</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Online classes will facilitate reduced distractions (Arias, Swinton, &amp; Anderson, 2018).</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eLearning will be a greener option in the future</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pic>
        <p:nvPicPr>
          <p:cNvPr id="7" name="Content Placeholder 6" descr="Screen Clipping"/>
          <p:cNvPicPr>
            <a:picLocks noGrp="1" noChangeAspect="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795768" y="1930400"/>
            <a:ext cx="4047049" cy="3136275"/>
          </a:xfrm>
        </p:spPr>
      </p:pic>
    </p:spTree>
    <p:extLst>
      <p:ext uri="{BB962C8B-B14F-4D97-AF65-F5344CB8AC3E}">
        <p14:creationId xmlns:p14="http://schemas.microsoft.com/office/powerpoint/2010/main" xmlns="" val="1081549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02677"/>
          </a:xfrm>
        </p:spPr>
        <p:txBody>
          <a:bodyPr>
            <a:noAutofit/>
          </a:bodyPr>
          <a:lstStyle/>
          <a:p>
            <a:pPr algn="ctr"/>
            <a:r>
              <a:rPr lang="en-US" sz="2800" dirty="0">
                <a:latin typeface="Times New Roman" panose="02020603050405020304" pitchFamily="18" charset="0"/>
                <a:cs typeface="Times New Roman" panose="02020603050405020304" pitchFamily="18" charset="0"/>
              </a:rPr>
              <a:t>Conclusion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12277"/>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Online </a:t>
            </a:r>
            <a:r>
              <a:rPr lang="en-US" sz="2000" dirty="0">
                <a:latin typeface="Times New Roman" panose="02020603050405020304" pitchFamily="18" charset="0"/>
                <a:cs typeface="Times New Roman" panose="02020603050405020304" pitchFamily="18" charset="0"/>
              </a:rPr>
              <a:t>learning does many benefits than risks (Godoy &amp; </a:t>
            </a:r>
            <a:r>
              <a:rPr lang="en-US" sz="2000" dirty="0" err="1">
                <a:latin typeface="Times New Roman" panose="02020603050405020304" pitchFamily="18" charset="0"/>
                <a:cs typeface="Times New Roman" panose="02020603050405020304" pitchFamily="18" charset="0"/>
              </a:rPr>
              <a:t>Pfeffer</a:t>
            </a:r>
            <a:r>
              <a:rPr lang="en-US" sz="2000" dirty="0">
                <a:latin typeface="Times New Roman" panose="02020603050405020304" pitchFamily="18" charset="0"/>
                <a:cs typeface="Times New Roman" panose="02020603050405020304" pitchFamily="18" charset="0"/>
              </a:rPr>
              <a:t>, 2019).</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Online learning rhymes with cutting-edge technology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We should not hesitate in subscribing to this technology</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682609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59117"/>
          </a:xfrm>
        </p:spPr>
        <p:txBody>
          <a:bodyPr>
            <a:normAutofit fontScale="90000"/>
          </a:bodyPr>
          <a:lstStyle/>
          <a:p>
            <a:pPr algn="ctr"/>
            <a:r>
              <a:rPr lang="en-US" sz="3100" dirty="0">
                <a:latin typeface="Times New Roman" panose="02020603050405020304" pitchFamily="18" charset="0"/>
                <a:cs typeface="Times New Roman" panose="02020603050405020304" pitchFamily="18" charset="0"/>
              </a:rPr>
              <a:t>References</a:t>
            </a:r>
            <a:r>
              <a:rPr lang="en-US" dirty="0"/>
              <a:t/>
            </a:r>
            <a:br>
              <a:rPr lang="en-US" dirty="0"/>
            </a:br>
            <a:endParaRPr lang="en-US" dirty="0"/>
          </a:p>
        </p:txBody>
      </p:sp>
      <p:sp>
        <p:nvSpPr>
          <p:cNvPr id="3" name="Content Placeholder 2"/>
          <p:cNvSpPr>
            <a:spLocks noGrp="1"/>
          </p:cNvSpPr>
          <p:nvPr>
            <p:ph idx="1"/>
          </p:nvPr>
        </p:nvSpPr>
        <p:spPr>
          <a:xfrm>
            <a:off x="572402" y="1368717"/>
            <a:ext cx="10970023" cy="5961473"/>
          </a:xfrm>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Arias, J. J., Swinton, J., &amp; Anderson, K. (2018). Online vs. Face-to-Face: A Comparison of Student Outcomes with Random Assignment. </a:t>
            </a:r>
            <a:r>
              <a:rPr lang="en-US" sz="2000" i="1" dirty="0">
                <a:latin typeface="Times New Roman" panose="02020603050405020304" pitchFamily="18" charset="0"/>
                <a:cs typeface="Times New Roman" panose="02020603050405020304" pitchFamily="18" charset="0"/>
              </a:rPr>
              <a:t>e-Journal of Business Education and Scholarship of Teaching</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12</a:t>
            </a:r>
            <a:r>
              <a:rPr lang="en-US" sz="2000" dirty="0">
                <a:latin typeface="Times New Roman" panose="02020603050405020304" pitchFamily="18" charset="0"/>
                <a:cs typeface="Times New Roman" panose="02020603050405020304" pitchFamily="18" charset="0"/>
              </a:rPr>
              <a:t>(2), 1-23.</a:t>
            </a:r>
          </a:p>
          <a:p>
            <a:pPr marL="0" indent="0">
              <a:buNone/>
            </a:pPr>
            <a:r>
              <a:rPr lang="en-US" sz="2000" dirty="0" err="1">
                <a:latin typeface="Times New Roman" panose="02020603050405020304" pitchFamily="18" charset="0"/>
                <a:cs typeface="Times New Roman" panose="02020603050405020304" pitchFamily="18" charset="0"/>
              </a:rPr>
              <a:t>Blau</a:t>
            </a:r>
            <a:r>
              <a:rPr lang="en-US" sz="2000" dirty="0">
                <a:latin typeface="Times New Roman" panose="02020603050405020304" pitchFamily="18" charset="0"/>
                <a:cs typeface="Times New Roman" panose="02020603050405020304" pitchFamily="18" charset="0"/>
              </a:rPr>
              <a:t>, G., Jarrell, S., </a:t>
            </a:r>
            <a:r>
              <a:rPr lang="en-US" sz="2000" dirty="0" err="1">
                <a:latin typeface="Times New Roman" panose="02020603050405020304" pitchFamily="18" charset="0"/>
                <a:cs typeface="Times New Roman" panose="02020603050405020304" pitchFamily="18" charset="0"/>
              </a:rPr>
              <a:t>Seeton</a:t>
            </a:r>
            <a:r>
              <a:rPr lang="en-US" sz="2000" dirty="0">
                <a:latin typeface="Times New Roman" panose="02020603050405020304" pitchFamily="18" charset="0"/>
                <a:cs typeface="Times New Roman" panose="02020603050405020304" pitchFamily="18" charset="0"/>
              </a:rPr>
              <a:t>, A., Young, T., Grace, K., &amp; Hughes, M. (2018). Proposing an expanded measure for comparing online/hybrid to face-to-face courses. </a:t>
            </a:r>
            <a:r>
              <a:rPr lang="en-US" sz="2000" i="1" dirty="0">
                <a:latin typeface="Times New Roman" panose="02020603050405020304" pitchFamily="18" charset="0"/>
                <a:cs typeface="Times New Roman" panose="02020603050405020304" pitchFamily="18" charset="0"/>
              </a:rPr>
              <a:t>Journal of Education and Development</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(2), 1.</a:t>
            </a:r>
          </a:p>
          <a:p>
            <a:pPr marL="0" indent="0">
              <a:buNone/>
            </a:pPr>
            <a:r>
              <a:rPr lang="en-US" sz="2000" dirty="0">
                <a:latin typeface="Times New Roman" panose="02020603050405020304" pitchFamily="18" charset="0"/>
                <a:cs typeface="Times New Roman" panose="02020603050405020304" pitchFamily="18" charset="0"/>
              </a:rPr>
              <a:t>Ganesh, G., </a:t>
            </a:r>
            <a:r>
              <a:rPr lang="en-US" sz="2000" dirty="0" err="1">
                <a:latin typeface="Times New Roman" panose="02020603050405020304" pitchFamily="18" charset="0"/>
                <a:cs typeface="Times New Roman" panose="02020603050405020304" pitchFamily="18" charset="0"/>
              </a:rPr>
              <a:t>Paswan</a:t>
            </a:r>
            <a:r>
              <a:rPr lang="en-US" sz="2000" dirty="0">
                <a:latin typeface="Times New Roman" panose="02020603050405020304" pitchFamily="18" charset="0"/>
                <a:cs typeface="Times New Roman" panose="02020603050405020304" pitchFamily="18" charset="0"/>
              </a:rPr>
              <a:t>, A., &amp; Sun, Q. (2015). Are face-to-face classes more effective than online classes? An empirical examination. </a:t>
            </a:r>
            <a:r>
              <a:rPr lang="en-US" sz="2000" i="1" dirty="0">
                <a:latin typeface="Times New Roman" panose="02020603050405020304" pitchFamily="18" charset="0"/>
                <a:cs typeface="Times New Roman" panose="02020603050405020304" pitchFamily="18" charset="0"/>
              </a:rPr>
              <a:t>Marketing Education Review</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25</a:t>
            </a:r>
            <a:r>
              <a:rPr lang="en-US" sz="2000" dirty="0">
                <a:latin typeface="Times New Roman" panose="02020603050405020304" pitchFamily="18" charset="0"/>
                <a:cs typeface="Times New Roman" panose="02020603050405020304" pitchFamily="18" charset="0"/>
              </a:rPr>
              <a:t>(2), 67-81.</a:t>
            </a:r>
          </a:p>
          <a:p>
            <a:pPr marL="0" indent="0">
              <a:buNone/>
            </a:pPr>
            <a:r>
              <a:rPr lang="en-US" sz="2000" dirty="0">
                <a:latin typeface="Times New Roman" panose="02020603050405020304" pitchFamily="18" charset="0"/>
                <a:cs typeface="Times New Roman" panose="02020603050405020304" pitchFamily="18" charset="0"/>
              </a:rPr>
              <a:t>Godoy, A. M., &amp; </a:t>
            </a:r>
            <a:r>
              <a:rPr lang="en-US" sz="2000" dirty="0" err="1">
                <a:latin typeface="Times New Roman" panose="02020603050405020304" pitchFamily="18" charset="0"/>
                <a:cs typeface="Times New Roman" panose="02020603050405020304" pitchFamily="18" charset="0"/>
              </a:rPr>
              <a:t>Pfeffer</a:t>
            </a:r>
            <a:r>
              <a:rPr lang="en-US" sz="2000" dirty="0">
                <a:latin typeface="Times New Roman" panose="02020603050405020304" pitchFamily="18" charset="0"/>
                <a:cs typeface="Times New Roman" panose="02020603050405020304" pitchFamily="18" charset="0"/>
              </a:rPr>
              <a:t>, R. (2019). Student Perceptions of Online vs. Face-to-Face Learning in Criminal Justice: Considering the Ethical Implications of Disparities. In </a:t>
            </a:r>
            <a:r>
              <a:rPr lang="en-US" sz="2000" i="1" dirty="0">
                <a:latin typeface="Times New Roman" panose="02020603050405020304" pitchFamily="18" charset="0"/>
                <a:cs typeface="Times New Roman" panose="02020603050405020304" pitchFamily="18" charset="0"/>
              </a:rPr>
              <a:t>Emerging Trends in Cyber Ethics and Education</a:t>
            </a:r>
            <a:r>
              <a:rPr lang="en-US" sz="2000" dirty="0">
                <a:latin typeface="Times New Roman" panose="02020603050405020304" pitchFamily="18" charset="0"/>
                <a:cs typeface="Times New Roman" panose="02020603050405020304" pitchFamily="18" charset="0"/>
              </a:rPr>
              <a:t> (pp. 164-182). IGI Global.</a:t>
            </a:r>
          </a:p>
          <a:p>
            <a:pPr marL="0" indent="0">
              <a:buNone/>
            </a:pPr>
            <a:r>
              <a:rPr lang="en-US" sz="2000" dirty="0" err="1">
                <a:latin typeface="Times New Roman" panose="02020603050405020304" pitchFamily="18" charset="0"/>
                <a:cs typeface="Times New Roman" panose="02020603050405020304" pitchFamily="18" charset="0"/>
              </a:rPr>
              <a:t>Slover</a:t>
            </a:r>
            <a:r>
              <a:rPr lang="en-US" sz="2000" dirty="0">
                <a:latin typeface="Times New Roman" panose="02020603050405020304" pitchFamily="18" charset="0"/>
                <a:cs typeface="Times New Roman" panose="02020603050405020304" pitchFamily="18" charset="0"/>
              </a:rPr>
              <a:t>, E., &amp; </a:t>
            </a:r>
            <a:r>
              <a:rPr lang="en-US" sz="2000" dirty="0" err="1">
                <a:latin typeface="Times New Roman" panose="02020603050405020304" pitchFamily="18" charset="0"/>
                <a:cs typeface="Times New Roman" panose="02020603050405020304" pitchFamily="18" charset="0"/>
              </a:rPr>
              <a:t>Mandernach</a:t>
            </a:r>
            <a:r>
              <a:rPr lang="en-US" sz="2000" dirty="0">
                <a:latin typeface="Times New Roman" panose="02020603050405020304" pitchFamily="18" charset="0"/>
                <a:cs typeface="Times New Roman" panose="02020603050405020304" pitchFamily="18" charset="0"/>
              </a:rPr>
              <a:t>, J. (2018). Beyond Online versus Face-to-Face Comparisons: The Interaction of Student Age and Mode of Instruction on Academic Achievement. </a:t>
            </a:r>
            <a:r>
              <a:rPr lang="en-US" sz="2000" i="1" dirty="0">
                <a:latin typeface="Times New Roman" panose="02020603050405020304" pitchFamily="18" charset="0"/>
                <a:cs typeface="Times New Roman" panose="02020603050405020304" pitchFamily="18" charset="0"/>
              </a:rPr>
              <a:t>Journal of Educators Online</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15</a:t>
            </a:r>
            <a:r>
              <a:rPr lang="en-US" sz="2000" dirty="0">
                <a:latin typeface="Times New Roman" panose="02020603050405020304" pitchFamily="18" charset="0"/>
                <a:cs typeface="Times New Roman" panose="02020603050405020304" pitchFamily="18" charset="0"/>
              </a:rPr>
              <a:t>(1), n1.</a:t>
            </a:r>
          </a:p>
          <a:p>
            <a:pPr marL="0" indent="0">
              <a:buNone/>
            </a:pPr>
            <a:r>
              <a:rPr lang="en-US" sz="2000" dirty="0" err="1">
                <a:latin typeface="Times New Roman" panose="02020603050405020304" pitchFamily="18" charset="0"/>
                <a:cs typeface="Times New Roman" panose="02020603050405020304" pitchFamily="18" charset="0"/>
              </a:rPr>
              <a:t>Tichavsky</a:t>
            </a:r>
            <a:r>
              <a:rPr lang="en-US" sz="2000" dirty="0">
                <a:latin typeface="Times New Roman" panose="02020603050405020304" pitchFamily="18" charset="0"/>
                <a:cs typeface="Times New Roman" panose="02020603050405020304" pitchFamily="18" charset="0"/>
              </a:rPr>
              <a:t>, L. P., Hunt, A. N., Driscoll, A., &amp; </a:t>
            </a:r>
            <a:r>
              <a:rPr lang="en-US" sz="2000" dirty="0" err="1">
                <a:latin typeface="Times New Roman" panose="02020603050405020304" pitchFamily="18" charset="0"/>
                <a:cs typeface="Times New Roman" panose="02020603050405020304" pitchFamily="18" charset="0"/>
              </a:rPr>
              <a:t>Jicha</a:t>
            </a:r>
            <a:r>
              <a:rPr lang="en-US" sz="2000" dirty="0">
                <a:latin typeface="Times New Roman" panose="02020603050405020304" pitchFamily="18" charset="0"/>
                <a:cs typeface="Times New Roman" panose="02020603050405020304" pitchFamily="18" charset="0"/>
              </a:rPr>
              <a:t>, K. (2015). “It’s just nice having a real teacher”: Student perceptions of online versus face-to-face instruction. </a:t>
            </a:r>
            <a:r>
              <a:rPr lang="en-US" sz="2000" i="1" dirty="0">
                <a:latin typeface="Times New Roman" panose="02020603050405020304" pitchFamily="18" charset="0"/>
                <a:cs typeface="Times New Roman" panose="02020603050405020304" pitchFamily="18" charset="0"/>
              </a:rPr>
              <a:t>International Journal for the Scholarship of Teaching and Learning</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9</a:t>
            </a:r>
            <a:r>
              <a:rPr lang="en-US" sz="2000" dirty="0">
                <a:latin typeface="Times New Roman" panose="02020603050405020304" pitchFamily="18" charset="0"/>
                <a:cs typeface="Times New Roman" panose="02020603050405020304" pitchFamily="18" charset="0"/>
              </a:rPr>
              <a:t>(2), 2.</a:t>
            </a:r>
          </a:p>
        </p:txBody>
      </p:sp>
    </p:spTree>
    <p:extLst>
      <p:ext uri="{BB962C8B-B14F-4D97-AF65-F5344CB8AC3E}">
        <p14:creationId xmlns:p14="http://schemas.microsoft.com/office/powerpoint/2010/main" xmlns="" val="2996853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82266" y="2348459"/>
            <a:ext cx="8596668" cy="1320800"/>
          </a:xfrm>
        </p:spPr>
        <p:txBody>
          <a:bodyPr>
            <a:normAutofit/>
          </a:bodyPr>
          <a:lstStyle/>
          <a:p>
            <a:pPr algn="ct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Presented by…</a:t>
            </a:r>
            <a:endParaRPr lang="en-US" sz="2800"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0715524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34</TotalTime>
  <Words>815</Words>
  <Application>Microsoft Office PowerPoint</Application>
  <PresentationFormat>Custom</PresentationFormat>
  <Paragraphs>48</Paragraphs>
  <Slides>8</Slides>
  <Notes>5</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Persuasive Speech  Online Classes are Better than Face-to-Face Classes </vt:lpstr>
      <vt:lpstr>Introduction</vt:lpstr>
      <vt:lpstr>The Need for Online Classes</vt:lpstr>
      <vt:lpstr>Advantages of Online Classes </vt:lpstr>
      <vt:lpstr>Future of Online Learning Classes</vt:lpstr>
      <vt:lpstr>Conclusion  </vt:lpstr>
      <vt:lpstr>References </vt:lpstr>
      <vt:lpstr>Presented by…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Persuasive Speech Online Classes are Better than in Face-to-Face Classes</dc:title>
  <dc:creator>user</dc:creator>
  <cp:lastModifiedBy>ADM</cp:lastModifiedBy>
  <cp:revision>7</cp:revision>
  <dcterms:created xsi:type="dcterms:W3CDTF">2019-05-24T17:28:16Z</dcterms:created>
  <dcterms:modified xsi:type="dcterms:W3CDTF">2019-05-24T18:10:56Z</dcterms:modified>
</cp:coreProperties>
</file>